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6373ef17e4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6373ef17e4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6373ef17e4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6373ef17e4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373ef17e4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373ef17e4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373ef17e4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373ef17e4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6373ef17e4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6373ef17e4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373ef17e4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6373ef17e4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6373ef17e4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6373ef17e4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6373ef17e4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6373ef17e4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6373ef17e4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6373ef17e4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373ef17e4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373ef17e4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idx="4294967295" type="title"/>
          </p:nvPr>
        </p:nvSpPr>
        <p:spPr>
          <a:xfrm>
            <a:off x="236700" y="204925"/>
            <a:ext cx="8670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Winter Mode v1.2 - Remote Activation for Electric Cars Project</a:t>
            </a:r>
            <a:endParaRPr b="1"/>
          </a:p>
        </p:txBody>
      </p:sp>
      <p:sp>
        <p:nvSpPr>
          <p:cNvPr id="135" name="Google Shape;135;p13"/>
          <p:cNvSpPr txBox="1"/>
          <p:nvPr/>
        </p:nvSpPr>
        <p:spPr>
          <a:xfrm>
            <a:off x="-128425" y="1601225"/>
            <a:ext cx="6268800" cy="3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Scrum Project Presentation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Information Systems and Business Analytics, Park University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CIS604DLBF2P2023 Project Management for Information Technology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Professor Dr. Sixtus Ekwo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Unit 8: Assignment - Dec 10, 2023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Avinash Bunga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13"/>
          <p:cNvPicPr preferRelativeResize="0"/>
          <p:nvPr/>
        </p:nvPicPr>
        <p:blipFill rotWithShape="1">
          <a:blip r:embed="rId3">
            <a:alphaModFix/>
          </a:blip>
          <a:srcRect b="13648" l="6671" r="6567" t="19448"/>
          <a:stretch/>
        </p:blipFill>
        <p:spPr>
          <a:xfrm>
            <a:off x="6140375" y="1654063"/>
            <a:ext cx="2615176" cy="20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idx="4294967295" type="title"/>
          </p:nvPr>
        </p:nvSpPr>
        <p:spPr>
          <a:xfrm>
            <a:off x="357000" y="189825"/>
            <a:ext cx="8430000" cy="5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References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2"/>
          <p:cNvSpPr txBox="1"/>
          <p:nvPr>
            <p:ph idx="4294967295" type="body"/>
          </p:nvPr>
        </p:nvSpPr>
        <p:spPr>
          <a:xfrm>
            <a:off x="191950" y="856700"/>
            <a:ext cx="8788500" cy="4083000"/>
          </a:xfrm>
          <a:prstGeom prst="rect">
            <a:avLst/>
          </a:prstGeom>
          <a:ln>
            <a:noFill/>
          </a:ln>
          <a:effectLst>
            <a:reflection blurRad="0" dir="5400000" dist="38100" endA="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Dumont, P. R., Gibson Jr., G. E., &amp; Fish, J. R. (1997). Scope Management Using Project Definition Rating Index. Journal of Management in Engineering, 13(5), 54. https://doi.org/10.1061/(ASCE)0742-597X(1997)13:5(54)</a:t>
            </a:r>
            <a:endParaRPr sz="11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Kateřina Bočková, &amp; Slávka Čepelová. (2023). Exploring Personality Traits in Elite Sport Players and Associate with a Good Project Managers. Emerging Science Journal, 7(4), 1315–1331. https://doi.org/10.28991/ESJ-2023-07-04-019</a:t>
            </a:r>
            <a:endParaRPr sz="11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Laslo, Z., &amp; Gurevich, G. (2014). Enhancing Project on Time Within Budget Performance by Implementing Proper Control Routines. Management (1820-0222), 19(72), 53–69. https://doi.org/10.7595/management.fon.2014.0019</a:t>
            </a:r>
            <a:endParaRPr sz="11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Lucy Robinson. (2023). The Matched Education Dataset project: Methodology and lessons learned. International Journal of Population Data Science, 8(2). https://doi.org/10.23889/ijpds.v8i2.2233</a:t>
            </a:r>
            <a:endParaRPr sz="11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LIARGOVAS, P. (2023). Executive Summary. Greek Economic Outlook, 50, 3– 5.https://search.ebscohost.com/login.aspx?direct=true&amp;AuthType=sso&amp;db=bsu&amp;AN =163176437&amp;Custid=083-900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Lucy Robinson. (2023). The Matched Education Dataset project: Methodology and lessons learned. International Journal of Population Data Science, 8(2). https://doi.org/10.23889/ijpds.v8i2.2233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McAlister, D. T. (2006). The Project Management Plan: Improving Team Process and Performance. Marketing Education Review, 16(1), 97–103. https://doi.org/10.1080/10528008.2006.11488946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Tavares, B. G., da Silva, C. E. S., &amp; de Souza, A. D. (2019). Risk management analysis in Scrum software  projects.International Transactions in Operational Research, 26(5), 1884–1905. https://doi.org/10.1111/itor.12401</a:t>
            </a:r>
            <a:endParaRPr sz="11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9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idx="4294967295" type="title"/>
          </p:nvPr>
        </p:nvSpPr>
        <p:spPr>
          <a:xfrm>
            <a:off x="367350" y="327225"/>
            <a:ext cx="84093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/>
              <a:t> Thank You for Your Engagement</a:t>
            </a:r>
            <a:endParaRPr b="1" sz="3300"/>
          </a:p>
        </p:txBody>
      </p:sp>
      <p:sp>
        <p:nvSpPr>
          <p:cNvPr id="204" name="Google Shape;204;p23"/>
          <p:cNvSpPr txBox="1"/>
          <p:nvPr>
            <p:ph idx="4294967295" type="body"/>
          </p:nvPr>
        </p:nvSpPr>
        <p:spPr>
          <a:xfrm>
            <a:off x="3933725" y="1672787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94"/>
              <a:t>"Special thanks to our Professor, </a:t>
            </a:r>
            <a:r>
              <a:rPr lang="en" sz="6094"/>
              <a:t>Dr. Sixtus Ekwo </a:t>
            </a:r>
            <a:r>
              <a:rPr lang="en" sz="6094"/>
              <a:t>for guiding our learning journey and paving the way for our progress."</a:t>
            </a:r>
            <a:endParaRPr sz="609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3"/>
          <p:cNvSpPr txBox="1"/>
          <p:nvPr>
            <p:ph idx="4294967295" type="body"/>
          </p:nvPr>
        </p:nvSpPr>
        <p:spPr>
          <a:xfrm>
            <a:off x="4245450" y="303297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"A heartfelt thank you to my classmates for the enriching discussions and shared learning experiences."</a:t>
            </a:r>
            <a:endParaRPr sz="6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23"/>
          <p:cNvPicPr preferRelativeResize="0"/>
          <p:nvPr/>
        </p:nvPicPr>
        <p:blipFill rotWithShape="1">
          <a:blip r:embed="rId3">
            <a:alphaModFix/>
          </a:blip>
          <a:srcRect b="5601" l="5604" r="9476" t="6183"/>
          <a:stretch/>
        </p:blipFill>
        <p:spPr>
          <a:xfrm>
            <a:off x="528700" y="1295800"/>
            <a:ext cx="3006049" cy="312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idx="4294967295" type="title"/>
          </p:nvPr>
        </p:nvSpPr>
        <p:spPr>
          <a:xfrm>
            <a:off x="357000" y="204925"/>
            <a:ext cx="8430000" cy="5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Executive Summary of Winter Mode v1.2 Project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4"/>
          <p:cNvSpPr txBox="1"/>
          <p:nvPr>
            <p:ph idx="4294967295" type="body"/>
          </p:nvPr>
        </p:nvSpPr>
        <p:spPr>
          <a:xfrm>
            <a:off x="395775" y="1136100"/>
            <a:ext cx="5827800" cy="3436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606"/>
              <a:t>Project Overview:</a:t>
            </a:r>
            <a:r>
              <a:rPr b="1" lang="en" sz="1606">
                <a:solidFill>
                  <a:srgbClr val="D9D9D9"/>
                </a:solidFill>
              </a:rPr>
              <a:t> </a:t>
            </a:r>
            <a:r>
              <a:rPr lang="en" sz="1606">
                <a:solidFill>
                  <a:srgbClr val="D9D9D9"/>
                </a:solidFill>
              </a:rPr>
              <a:t>Enhancing the Electric Car Experience with Winter Mode v1.2</a:t>
            </a:r>
            <a:endParaRPr sz="1606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606">
                <a:solidFill>
                  <a:srgbClr val="FFFFFF"/>
                </a:solidFill>
              </a:rPr>
              <a:t>Demand</a:t>
            </a:r>
            <a:r>
              <a:rPr lang="en" sz="1606">
                <a:solidFill>
                  <a:srgbClr val="FFFFFF"/>
                </a:solidFill>
              </a:rPr>
              <a:t>: </a:t>
            </a:r>
            <a:r>
              <a:rPr lang="en" sz="1606">
                <a:solidFill>
                  <a:srgbClr val="D9D9D9"/>
                </a:solidFill>
              </a:rPr>
              <a:t>Addressing user demand for intuitive, remote winter car preparation</a:t>
            </a:r>
            <a:endParaRPr sz="1606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606">
                <a:solidFill>
                  <a:srgbClr val="FFFFFF"/>
                </a:solidFill>
              </a:rPr>
              <a:t>Objective</a:t>
            </a:r>
            <a:r>
              <a:rPr lang="en" sz="1606">
                <a:solidFill>
                  <a:srgbClr val="FFFFFF"/>
                </a:solidFill>
              </a:rPr>
              <a:t>: </a:t>
            </a:r>
            <a:r>
              <a:rPr lang="en" sz="1606">
                <a:solidFill>
                  <a:srgbClr val="D9D9D9"/>
                </a:solidFill>
              </a:rPr>
              <a:t>Seamless integration of 'Winter Mode' in the existing mobile app</a:t>
            </a:r>
            <a:endParaRPr sz="1606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606"/>
              <a:t>Methodology</a:t>
            </a:r>
            <a:r>
              <a:rPr lang="en" sz="1606"/>
              <a:t>:</a:t>
            </a:r>
            <a:r>
              <a:rPr lang="en" sz="1606">
                <a:solidFill>
                  <a:srgbClr val="D9D9D9"/>
                </a:solidFill>
              </a:rPr>
              <a:t> Scrum for flexible, iterative development</a:t>
            </a:r>
            <a:endParaRPr sz="1606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606"/>
              <a:t>Duration</a:t>
            </a:r>
            <a:r>
              <a:rPr lang="en" sz="1606"/>
              <a:t>: </a:t>
            </a:r>
            <a:r>
              <a:rPr lang="en" sz="1606">
                <a:solidFill>
                  <a:srgbClr val="D9D9D9"/>
                </a:solidFill>
              </a:rPr>
              <a:t>Deployment over a 50-week sprint schedule</a:t>
            </a:r>
            <a:endParaRPr sz="1606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b="1" lang="en" sz="1606"/>
              <a:t>End Goal</a:t>
            </a:r>
            <a:r>
              <a:rPr lang="en" sz="1606"/>
              <a:t>:</a:t>
            </a:r>
            <a:r>
              <a:rPr lang="en" sz="1606">
                <a:solidFill>
                  <a:srgbClr val="D9D9D9"/>
                </a:solidFill>
              </a:rPr>
              <a:t> Superior user experience and strengthened brand loyalty</a:t>
            </a:r>
            <a:endParaRPr sz="1506">
              <a:solidFill>
                <a:srgbClr val="D9D9D9"/>
              </a:solidFill>
            </a:endParaRPr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3575" y="1478563"/>
            <a:ext cx="2615626" cy="261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idx="4294967295" type="title"/>
          </p:nvPr>
        </p:nvSpPr>
        <p:spPr>
          <a:xfrm>
            <a:off x="357000" y="212500"/>
            <a:ext cx="8430000" cy="5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Project Scope and Objectives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 txBox="1"/>
          <p:nvPr>
            <p:ph idx="4294967295" type="body"/>
          </p:nvPr>
        </p:nvSpPr>
        <p:spPr>
          <a:xfrm>
            <a:off x="259950" y="932225"/>
            <a:ext cx="6507600" cy="368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</a:rPr>
              <a:t>Scope Definition:</a:t>
            </a:r>
            <a:r>
              <a:rPr b="1" lang="en" sz="1600">
                <a:solidFill>
                  <a:srgbClr val="D9D9D9"/>
                </a:solidFill>
              </a:rPr>
              <a:t> </a:t>
            </a:r>
            <a:r>
              <a:rPr lang="en" sz="1600">
                <a:solidFill>
                  <a:srgbClr val="D9D9D9"/>
                </a:solidFill>
              </a:rPr>
              <a:t>Integration of a 'Winter Mode' for remote car functionality.</a:t>
            </a:r>
            <a:endParaRPr sz="16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User Centricity: </a:t>
            </a:r>
            <a:r>
              <a:rPr lang="en" sz="1600">
                <a:solidFill>
                  <a:srgbClr val="D9D9D9"/>
                </a:solidFill>
              </a:rPr>
              <a:t>Focused on user convenience and accessibility.</a:t>
            </a:r>
            <a:endParaRPr sz="16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Design Excellence: </a:t>
            </a:r>
            <a:r>
              <a:rPr lang="en" sz="1600">
                <a:solidFill>
                  <a:srgbClr val="D9D9D9"/>
                </a:solidFill>
              </a:rPr>
              <a:t>Prototyping a user-friendly interface for app enhancement.</a:t>
            </a:r>
            <a:endParaRPr sz="16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Quality Assurance: </a:t>
            </a:r>
            <a:r>
              <a:rPr lang="en" sz="1600">
                <a:solidFill>
                  <a:srgbClr val="D9D9D9"/>
                </a:solidFill>
              </a:rPr>
              <a:t>Comprehensive testing for unmatched reliability.</a:t>
            </a:r>
            <a:endParaRPr sz="16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Market Alignment: </a:t>
            </a:r>
            <a:r>
              <a:rPr lang="en" sz="1600">
                <a:solidFill>
                  <a:srgbClr val="D9D9D9"/>
                </a:solidFill>
              </a:rPr>
              <a:t>Promotional activities to maximize user adoption.</a:t>
            </a:r>
            <a:endParaRPr sz="16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Strategic Deployment: </a:t>
            </a:r>
            <a:r>
              <a:rPr lang="en" sz="1600">
                <a:solidFill>
                  <a:srgbClr val="D9D9D9"/>
                </a:solidFill>
              </a:rPr>
              <a:t>Seamless rollout across app stores for easy access.</a:t>
            </a:r>
            <a:endParaRPr sz="16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/>
              <a:t>Feedback Incorporation: </a:t>
            </a:r>
            <a:r>
              <a:rPr lang="en" sz="1600">
                <a:solidFill>
                  <a:srgbClr val="D9D9D9"/>
                </a:solidFill>
              </a:rPr>
              <a:t>Leveraging user input for continuous improvement.</a:t>
            </a:r>
            <a:endParaRPr b="1" sz="1600"/>
          </a:p>
        </p:txBody>
      </p:sp>
      <p:pic>
        <p:nvPicPr>
          <p:cNvPr id="150" name="Google Shape;150;p15"/>
          <p:cNvPicPr preferRelativeResize="0"/>
          <p:nvPr/>
        </p:nvPicPr>
        <p:blipFill rotWithShape="1">
          <a:blip r:embed="rId3">
            <a:alphaModFix/>
          </a:blip>
          <a:srcRect b="0" l="32673" r="0" t="0"/>
          <a:stretch/>
        </p:blipFill>
        <p:spPr>
          <a:xfrm>
            <a:off x="6608925" y="1104975"/>
            <a:ext cx="2246700" cy="333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idx="4294967295" type="title"/>
          </p:nvPr>
        </p:nvSpPr>
        <p:spPr>
          <a:xfrm>
            <a:off x="357000" y="189825"/>
            <a:ext cx="8430000" cy="5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Methodology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6"/>
          <p:cNvSpPr txBox="1"/>
          <p:nvPr>
            <p:ph idx="4294967295" type="body"/>
          </p:nvPr>
        </p:nvSpPr>
        <p:spPr>
          <a:xfrm>
            <a:off x="191950" y="856700"/>
            <a:ext cx="6507600" cy="400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Agile Framework: </a:t>
            </a:r>
            <a:r>
              <a:rPr lang="en" sz="1500">
                <a:solidFill>
                  <a:srgbClr val="D9D9D9"/>
                </a:solidFill>
              </a:rPr>
              <a:t>Adopting Scrum for flexibility and iterative progress.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Collaborative Sprints: </a:t>
            </a:r>
            <a:r>
              <a:rPr lang="en" sz="1500">
                <a:solidFill>
                  <a:srgbClr val="D9D9D9"/>
                </a:solidFill>
              </a:rPr>
              <a:t>Structured development sprints for incremental delivery.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Continuous Integration: </a:t>
            </a:r>
            <a:r>
              <a:rPr lang="en" sz="1500">
                <a:solidFill>
                  <a:srgbClr val="D9D9D9"/>
                </a:solidFill>
              </a:rPr>
              <a:t>Seamless code integration and testing for quality assurance.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Stakeholder Engagement: </a:t>
            </a:r>
            <a:r>
              <a:rPr lang="en" sz="1500">
                <a:solidFill>
                  <a:srgbClr val="D9D9D9"/>
                </a:solidFill>
              </a:rPr>
              <a:t>Regular check-ins to align with stakeholder expectations.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Feedback Loops:</a:t>
            </a:r>
            <a:r>
              <a:rPr lang="en" sz="1500">
                <a:solidFill>
                  <a:srgbClr val="D9D9D9"/>
                </a:solidFill>
              </a:rPr>
              <a:t> Incorporating feedback for continuous product enhancement.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Risk Management: </a:t>
            </a:r>
            <a:r>
              <a:rPr lang="en" sz="1500">
                <a:solidFill>
                  <a:srgbClr val="D9D9D9"/>
                </a:solidFill>
              </a:rPr>
              <a:t>Proactive identification and mitigation of potential risks.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Deployment Strategy: </a:t>
            </a:r>
            <a:r>
              <a:rPr lang="en" sz="1500">
                <a:solidFill>
                  <a:srgbClr val="D9D9D9"/>
                </a:solidFill>
              </a:rPr>
              <a:t>Methodical release plan for maximum stability and user satisfaction.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</a:endParaRPr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4725" y="1066325"/>
            <a:ext cx="2400300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idx="4294967295" type="title"/>
          </p:nvPr>
        </p:nvSpPr>
        <p:spPr>
          <a:xfrm>
            <a:off x="357000" y="189825"/>
            <a:ext cx="8430000" cy="5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Project Budget Overview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7"/>
          <p:cNvSpPr txBox="1"/>
          <p:nvPr>
            <p:ph idx="4294967295" type="body"/>
          </p:nvPr>
        </p:nvSpPr>
        <p:spPr>
          <a:xfrm>
            <a:off x="191950" y="856700"/>
            <a:ext cx="6507600" cy="400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</a:rPr>
              <a:t>Total Allocation: </a:t>
            </a:r>
            <a:r>
              <a:rPr lang="en" sz="1700">
                <a:solidFill>
                  <a:srgbClr val="D9D9D9"/>
                </a:solidFill>
              </a:rPr>
              <a:t>Strategically budgeted at $250,000 for full project lifecycle.</a:t>
            </a:r>
            <a:endParaRPr sz="17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</a:rPr>
              <a:t>Development Focus: </a:t>
            </a:r>
            <a:r>
              <a:rPr lang="en" sz="1700">
                <a:solidFill>
                  <a:srgbClr val="D9D9D9"/>
                </a:solidFill>
              </a:rPr>
              <a:t>Major share of $150,000 dedicated to development and testing.</a:t>
            </a:r>
            <a:endParaRPr sz="17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</a:rPr>
              <a:t>Marketing Investment: </a:t>
            </a:r>
            <a:r>
              <a:rPr lang="en" sz="1700">
                <a:solidFill>
                  <a:srgbClr val="D9D9D9"/>
                </a:solidFill>
              </a:rPr>
              <a:t>Allocated $50,000 for robust market penetration and adoption.</a:t>
            </a:r>
            <a:endParaRPr sz="17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</a:rPr>
              <a:t>Stakeholder Engagement: </a:t>
            </a:r>
            <a:r>
              <a:rPr lang="en" sz="1700">
                <a:solidFill>
                  <a:srgbClr val="D9D9D9"/>
                </a:solidFill>
              </a:rPr>
              <a:t>$25,000 to ensure thorough communication and training.</a:t>
            </a:r>
            <a:endParaRPr sz="17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</a:rPr>
              <a:t>Contingency Preparedness: </a:t>
            </a:r>
            <a:r>
              <a:rPr lang="en" sz="1700">
                <a:solidFill>
                  <a:srgbClr val="D9D9D9"/>
                </a:solidFill>
              </a:rPr>
              <a:t>Reserved $25,000 for unforeseen project exigencies.</a:t>
            </a:r>
            <a:endParaRPr sz="17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</a:endParaRPr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6587600" y="1459075"/>
            <a:ext cx="2139651" cy="213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idx="4294967295" type="title"/>
          </p:nvPr>
        </p:nvSpPr>
        <p:spPr>
          <a:xfrm>
            <a:off x="357000" y="189825"/>
            <a:ext cx="8430000" cy="5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Project Risk Management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8"/>
          <p:cNvSpPr txBox="1"/>
          <p:nvPr>
            <p:ph idx="4294967295" type="body"/>
          </p:nvPr>
        </p:nvSpPr>
        <p:spPr>
          <a:xfrm>
            <a:off x="191950" y="856700"/>
            <a:ext cx="6507600" cy="400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</a:rPr>
              <a:t>Proactive Planning: </a:t>
            </a:r>
            <a:r>
              <a:rPr lang="en" sz="1700">
                <a:solidFill>
                  <a:srgbClr val="D9D9D9"/>
                </a:solidFill>
              </a:rPr>
              <a:t>Risk identification and proactive mitigation are at the forefront.</a:t>
            </a:r>
            <a:endParaRPr sz="17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</a:rPr>
              <a:t>Technical Challenges: </a:t>
            </a:r>
            <a:r>
              <a:rPr lang="en" sz="1700">
                <a:solidFill>
                  <a:srgbClr val="D9D9D9"/>
                </a:solidFill>
              </a:rPr>
              <a:t>Dedicated strategies to address integration and technical risks.</a:t>
            </a:r>
            <a:endParaRPr sz="17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</a:rPr>
              <a:t>Connectivity Assurance: </a:t>
            </a:r>
            <a:r>
              <a:rPr lang="en" sz="1700">
                <a:solidFill>
                  <a:srgbClr val="D9D9D9"/>
                </a:solidFill>
              </a:rPr>
              <a:t>Contingencies for stable app performance across network conditions.</a:t>
            </a:r>
            <a:endParaRPr sz="17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</a:rPr>
              <a:t>Timeline Adherence: </a:t>
            </a:r>
            <a:r>
              <a:rPr lang="en" sz="1700">
                <a:solidFill>
                  <a:srgbClr val="D9D9D9"/>
                </a:solidFill>
              </a:rPr>
              <a:t>Buffer periods and agile management to prevent and address delays.</a:t>
            </a:r>
            <a:endParaRPr sz="17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700">
                <a:solidFill>
                  <a:srgbClr val="FFFFFF"/>
                </a:solidFill>
              </a:rPr>
              <a:t>Security Protocols: </a:t>
            </a:r>
            <a:r>
              <a:rPr lang="en" sz="1700">
                <a:solidFill>
                  <a:srgbClr val="D9D9D9"/>
                </a:solidFill>
              </a:rPr>
              <a:t>Rigorous security measures to safeguard user data integrity.</a:t>
            </a:r>
            <a:endParaRPr sz="1700">
              <a:solidFill>
                <a:srgbClr val="D9D9D9"/>
              </a:solidFill>
            </a:endParaRPr>
          </a:p>
        </p:txBody>
      </p:sp>
      <p:pic>
        <p:nvPicPr>
          <p:cNvPr id="171" name="Google Shape;171;p18"/>
          <p:cNvPicPr preferRelativeResize="0"/>
          <p:nvPr/>
        </p:nvPicPr>
        <p:blipFill rotWithShape="1">
          <a:blip r:embed="rId3">
            <a:alphaModFix amt="58999"/>
          </a:blip>
          <a:srcRect b="0" l="20183" r="10932" t="0"/>
          <a:stretch/>
        </p:blipFill>
        <p:spPr>
          <a:xfrm>
            <a:off x="6699550" y="856697"/>
            <a:ext cx="2074509" cy="301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idx="4294967295" type="title"/>
          </p:nvPr>
        </p:nvSpPr>
        <p:spPr>
          <a:xfrm>
            <a:off x="357000" y="189825"/>
            <a:ext cx="8430000" cy="5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Characteristics of Effective Project Managers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9"/>
          <p:cNvSpPr txBox="1"/>
          <p:nvPr>
            <p:ph idx="4294967295" type="body"/>
          </p:nvPr>
        </p:nvSpPr>
        <p:spPr>
          <a:xfrm>
            <a:off x="191950" y="856700"/>
            <a:ext cx="6507600" cy="400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Strategic Vision: </a:t>
            </a:r>
            <a:r>
              <a:rPr lang="en" sz="1500">
                <a:solidFill>
                  <a:srgbClr val="D9D9D9"/>
                </a:solidFill>
              </a:rPr>
              <a:t>Ability to align project goals with organizational objectives.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Agile Leadership: </a:t>
            </a:r>
            <a:r>
              <a:rPr lang="en" sz="1500">
                <a:solidFill>
                  <a:srgbClr val="D9D9D9"/>
                </a:solidFill>
              </a:rPr>
              <a:t>Adapts swiftly to changes, maintaining project momentum.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Exceptional Communication: </a:t>
            </a:r>
            <a:r>
              <a:rPr lang="en" sz="1500">
                <a:solidFill>
                  <a:srgbClr val="D9D9D9"/>
                </a:solidFill>
              </a:rPr>
              <a:t>Ensures clarity and alignment among team members and stakeholders.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Risk Management Acumen: </a:t>
            </a:r>
            <a:r>
              <a:rPr lang="en" sz="1500">
                <a:solidFill>
                  <a:srgbClr val="D9D9D9"/>
                </a:solidFill>
              </a:rPr>
              <a:t>Proactively identifies and mitigates project risks.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Decision-Making Skills: </a:t>
            </a:r>
            <a:r>
              <a:rPr lang="en" sz="1500">
                <a:solidFill>
                  <a:srgbClr val="D9D9D9"/>
                </a:solidFill>
              </a:rPr>
              <a:t>Makes informed decisions swiftly to navigate project challenges.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Team Empowerment: </a:t>
            </a:r>
            <a:r>
              <a:rPr lang="en" sz="1500">
                <a:solidFill>
                  <a:srgbClr val="D9D9D9"/>
                </a:solidFill>
              </a:rPr>
              <a:t>I</a:t>
            </a:r>
            <a:r>
              <a:rPr lang="en" sz="1500">
                <a:solidFill>
                  <a:srgbClr val="D9D9D9"/>
                </a:solidFill>
              </a:rPr>
              <a:t>nspires and motivates the team, fostering a collaborative environment.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Results-Oriented:</a:t>
            </a:r>
            <a:r>
              <a:rPr lang="en" sz="1500">
                <a:solidFill>
                  <a:srgbClr val="FFFFFF"/>
                </a:solidFill>
              </a:rPr>
              <a:t> </a:t>
            </a:r>
            <a:r>
              <a:rPr lang="en" sz="1500">
                <a:solidFill>
                  <a:srgbClr val="D9D9D9"/>
                </a:solidFill>
              </a:rPr>
              <a:t>Focused on delivering high-quality outcomes within stipulated timelines.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rgbClr val="FFFFFF"/>
              </a:solidFill>
            </a:endParaRPr>
          </a:p>
        </p:txBody>
      </p:sp>
      <p:pic>
        <p:nvPicPr>
          <p:cNvPr id="178" name="Google Shape;178;p19"/>
          <p:cNvPicPr preferRelativeResize="0"/>
          <p:nvPr/>
        </p:nvPicPr>
        <p:blipFill rotWithShape="1">
          <a:blip r:embed="rId3">
            <a:alphaModFix amt="63000"/>
          </a:blip>
          <a:srcRect b="0" l="14055" r="15699" t="0"/>
          <a:stretch/>
        </p:blipFill>
        <p:spPr>
          <a:xfrm>
            <a:off x="6699550" y="1279325"/>
            <a:ext cx="2016599" cy="287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idx="4294967295" type="title"/>
          </p:nvPr>
        </p:nvSpPr>
        <p:spPr>
          <a:xfrm>
            <a:off x="357000" y="189825"/>
            <a:ext cx="8430000" cy="5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Major Milestones and Timeline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0"/>
          <p:cNvSpPr txBox="1"/>
          <p:nvPr>
            <p:ph idx="4294967295" type="body"/>
          </p:nvPr>
        </p:nvSpPr>
        <p:spPr>
          <a:xfrm>
            <a:off x="191950" y="856700"/>
            <a:ext cx="6507600" cy="4083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Project Kickoff: </a:t>
            </a:r>
            <a:r>
              <a:rPr lang="en" sz="1500">
                <a:solidFill>
                  <a:srgbClr val="D9D9D9"/>
                </a:solidFill>
              </a:rPr>
              <a:t>Commencement of the project with team alignment and scope definition.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Design Finalization: </a:t>
            </a:r>
            <a:r>
              <a:rPr lang="en" sz="1500">
                <a:solidFill>
                  <a:srgbClr val="D9D9D9"/>
                </a:solidFill>
              </a:rPr>
              <a:t>Completion of the user interface design and prototyping phase.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Development Sprints: </a:t>
            </a:r>
            <a:r>
              <a:rPr lang="en" sz="1500">
                <a:solidFill>
                  <a:srgbClr val="D9D9D9"/>
                </a:solidFill>
              </a:rPr>
              <a:t>Sequential development phases focusing on iterative feature releases.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Quality Assurance: </a:t>
            </a:r>
            <a:r>
              <a:rPr lang="en" sz="1500">
                <a:solidFill>
                  <a:srgbClr val="D9D9D9"/>
                </a:solidFill>
              </a:rPr>
              <a:t>Comprehensive testing to ensure functionality and user satisfaction.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Marketing Campaign: </a:t>
            </a:r>
            <a:r>
              <a:rPr lang="en" sz="1500">
                <a:solidFill>
                  <a:srgbClr val="D9D9D9"/>
                </a:solidFill>
              </a:rPr>
              <a:t>Strategic promotion phase for market awareness and user adoption.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App Store Deployment: </a:t>
            </a:r>
            <a:r>
              <a:rPr lang="en" sz="1500">
                <a:solidFill>
                  <a:srgbClr val="D9D9D9"/>
                </a:solidFill>
              </a:rPr>
              <a:t>Finalizing and launching the enhanced app on major platforms.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Project Closure: </a:t>
            </a:r>
            <a:r>
              <a:rPr lang="en" sz="1500">
                <a:solidFill>
                  <a:srgbClr val="D9D9D9"/>
                </a:solidFill>
              </a:rPr>
              <a:t>Concluding with a review, feedback integration, and future planning.</a:t>
            </a:r>
            <a:endParaRPr sz="1400">
              <a:solidFill>
                <a:srgbClr val="D9D9D9"/>
              </a:solidFill>
            </a:endParaRPr>
          </a:p>
        </p:txBody>
      </p:sp>
      <p:pic>
        <p:nvPicPr>
          <p:cNvPr id="185" name="Google Shape;185;p20"/>
          <p:cNvPicPr preferRelativeResize="0"/>
          <p:nvPr/>
        </p:nvPicPr>
        <p:blipFill rotWithShape="1">
          <a:blip r:embed="rId3">
            <a:alphaModFix amt="73000"/>
          </a:blip>
          <a:srcRect b="0" l="14406" r="13234" t="0"/>
          <a:stretch/>
        </p:blipFill>
        <p:spPr>
          <a:xfrm>
            <a:off x="6699550" y="1170575"/>
            <a:ext cx="2303626" cy="318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idx="4294967295" type="title"/>
          </p:nvPr>
        </p:nvSpPr>
        <p:spPr>
          <a:xfrm>
            <a:off x="357000" y="189825"/>
            <a:ext cx="8430000" cy="5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Conclusion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1"/>
          <p:cNvSpPr txBox="1"/>
          <p:nvPr>
            <p:ph idx="4294967295" type="body"/>
          </p:nvPr>
        </p:nvSpPr>
        <p:spPr>
          <a:xfrm>
            <a:off x="191950" y="856700"/>
            <a:ext cx="6507600" cy="4083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Project Impact: </a:t>
            </a:r>
            <a:r>
              <a:rPr lang="en" sz="1500">
                <a:solidFill>
                  <a:srgbClr val="D9D9D9"/>
                </a:solidFill>
              </a:rPr>
              <a:t>Significant enhancement in user experience with the 'Winter Mode' feature.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Achievement of Goals: </a:t>
            </a:r>
            <a:r>
              <a:rPr lang="en" sz="1500">
                <a:solidFill>
                  <a:srgbClr val="D9D9D9"/>
                </a:solidFill>
              </a:rPr>
              <a:t>Successfully met project objectives within the designated timeline.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Team Collaboration: </a:t>
            </a:r>
            <a:r>
              <a:rPr lang="en" sz="1500">
                <a:solidFill>
                  <a:srgbClr val="D9D9D9"/>
                </a:solidFill>
              </a:rPr>
              <a:t>Outstanding teamwork and agile methodology for project success.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Future Prospects: </a:t>
            </a:r>
            <a:r>
              <a:rPr lang="en" sz="1500">
                <a:solidFill>
                  <a:srgbClr val="D9D9D9"/>
                </a:solidFill>
              </a:rPr>
              <a:t>Lays the foundation for further innovations in app functionality.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Stakeholder Satisfaction: </a:t>
            </a:r>
            <a:r>
              <a:rPr lang="en" sz="1500">
                <a:solidFill>
                  <a:srgbClr val="D9D9D9"/>
                </a:solidFill>
              </a:rPr>
              <a:t>High stakeholder satisfaction, aligning with business goals.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Learning and Growth: </a:t>
            </a:r>
            <a:r>
              <a:rPr lang="en" sz="1500">
                <a:solidFill>
                  <a:srgbClr val="D9D9D9"/>
                </a:solidFill>
              </a:rPr>
              <a:t>Project insights contribute to ongoing organizational development.</a:t>
            </a:r>
            <a:endParaRPr sz="15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rgbClr val="FFFFFF"/>
                </a:solidFill>
              </a:rPr>
              <a:t>Commitment to Excellence: </a:t>
            </a:r>
            <a:r>
              <a:rPr lang="en" sz="1500">
                <a:solidFill>
                  <a:srgbClr val="D9D9D9"/>
                </a:solidFill>
              </a:rPr>
              <a:t>Our dedication to delivering cutting-edge technology solutions.</a:t>
            </a:r>
            <a:endParaRPr sz="1500">
              <a:solidFill>
                <a:srgbClr val="D9D9D9"/>
              </a:solidFill>
            </a:endParaRPr>
          </a:p>
        </p:txBody>
      </p:sp>
      <p:pic>
        <p:nvPicPr>
          <p:cNvPr id="192" name="Google Shape;192;p21"/>
          <p:cNvPicPr preferRelativeResize="0"/>
          <p:nvPr/>
        </p:nvPicPr>
        <p:blipFill rotWithShape="1">
          <a:blip r:embed="rId3">
            <a:alphaModFix amt="70000"/>
          </a:blip>
          <a:srcRect b="0" l="11585" r="14291" t="0"/>
          <a:stretch/>
        </p:blipFill>
        <p:spPr>
          <a:xfrm>
            <a:off x="6699550" y="1143277"/>
            <a:ext cx="2117824" cy="2856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